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95" r:id="rId3"/>
    <p:sldId id="294" r:id="rId4"/>
    <p:sldId id="268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9" r:id="rId14"/>
    <p:sldId id="280" r:id="rId15"/>
    <p:sldId id="282" r:id="rId16"/>
    <p:sldId id="281" r:id="rId17"/>
    <p:sldId id="283" r:id="rId18"/>
    <p:sldId id="285" r:id="rId19"/>
    <p:sldId id="284" r:id="rId20"/>
    <p:sldId id="289" r:id="rId21"/>
    <p:sldId id="288" r:id="rId22"/>
    <p:sldId id="290" r:id="rId23"/>
    <p:sldId id="291" r:id="rId24"/>
    <p:sldId id="287" r:id="rId25"/>
    <p:sldId id="293" r:id="rId26"/>
    <p:sldId id="292" r:id="rId27"/>
    <p:sldId id="286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35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1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33F36E-FCE1-46E1-917C-7F2F221C30B5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98CD503F-21EE-4C08-9AA3-F03FA992A7B5}">
      <dgm:prSet phldrT="[Текст]"/>
      <dgm:spPr/>
      <dgm:t>
        <a:bodyPr/>
        <a:lstStyle/>
        <a:p>
          <a:r>
            <a:rPr lang="ru-RU" dirty="0" smtClean="0"/>
            <a:t>Входные данные</a:t>
          </a:r>
          <a:endParaRPr lang="ru-RU" dirty="0"/>
        </a:p>
      </dgm:t>
    </dgm:pt>
    <dgm:pt modelId="{BCF8BC1D-EF83-4437-A1B7-FF90B2A3F9EC}" type="parTrans" cxnId="{3C675201-A628-4751-8762-8EB0BB819A15}">
      <dgm:prSet/>
      <dgm:spPr/>
      <dgm:t>
        <a:bodyPr/>
        <a:lstStyle/>
        <a:p>
          <a:endParaRPr lang="ru-RU"/>
        </a:p>
      </dgm:t>
    </dgm:pt>
    <dgm:pt modelId="{69A3DA21-6F73-4692-A9BB-33D0D49518C8}" type="sibTrans" cxnId="{3C675201-A628-4751-8762-8EB0BB819A15}">
      <dgm:prSet/>
      <dgm:spPr/>
      <dgm:t>
        <a:bodyPr/>
        <a:lstStyle/>
        <a:p>
          <a:endParaRPr lang="ru-RU"/>
        </a:p>
      </dgm:t>
    </dgm:pt>
    <dgm:pt modelId="{253D0419-DDC7-42C8-A9A7-FD08146C285F}">
      <dgm:prSet phldrT="[Текст]"/>
      <dgm:spPr/>
      <dgm:t>
        <a:bodyPr/>
        <a:lstStyle/>
        <a:p>
          <a:r>
            <a:rPr lang="ru-RU" dirty="0" smtClean="0"/>
            <a:t>Работа части кода</a:t>
          </a:r>
          <a:endParaRPr lang="ru-RU" dirty="0"/>
        </a:p>
      </dgm:t>
    </dgm:pt>
    <dgm:pt modelId="{131C703F-6793-4280-9647-713A97C3816F}" type="parTrans" cxnId="{A287DE3A-4A0B-4257-81F9-D91EC65D9089}">
      <dgm:prSet/>
      <dgm:spPr/>
      <dgm:t>
        <a:bodyPr/>
        <a:lstStyle/>
        <a:p>
          <a:endParaRPr lang="ru-RU"/>
        </a:p>
      </dgm:t>
    </dgm:pt>
    <dgm:pt modelId="{4931489B-4AC6-43AB-B633-4DB14E8B5169}" type="sibTrans" cxnId="{A287DE3A-4A0B-4257-81F9-D91EC65D9089}">
      <dgm:prSet/>
      <dgm:spPr/>
      <dgm:t>
        <a:bodyPr/>
        <a:lstStyle/>
        <a:p>
          <a:endParaRPr lang="ru-RU"/>
        </a:p>
      </dgm:t>
    </dgm:pt>
    <dgm:pt modelId="{EC5DD64A-C0B7-4761-AA66-6040C19E0948}">
      <dgm:prSet phldrT="[Текст]"/>
      <dgm:spPr/>
      <dgm:t>
        <a:bodyPr/>
        <a:lstStyle/>
        <a:p>
          <a:r>
            <a:rPr lang="ru-RU" dirty="0" smtClean="0"/>
            <a:t>Результат</a:t>
          </a:r>
          <a:endParaRPr lang="ru-RU" dirty="0"/>
        </a:p>
      </dgm:t>
    </dgm:pt>
    <dgm:pt modelId="{AD30D2A2-E65E-437C-BBAD-57FDB35FCDD8}" type="parTrans" cxnId="{F4CA8D0E-7635-400A-845E-9B3EBAD0A3E5}">
      <dgm:prSet/>
      <dgm:spPr/>
      <dgm:t>
        <a:bodyPr/>
        <a:lstStyle/>
        <a:p>
          <a:endParaRPr lang="ru-RU"/>
        </a:p>
      </dgm:t>
    </dgm:pt>
    <dgm:pt modelId="{58383FB9-C8D4-4501-ABD3-7AC35578BD82}" type="sibTrans" cxnId="{F4CA8D0E-7635-400A-845E-9B3EBAD0A3E5}">
      <dgm:prSet/>
      <dgm:spPr/>
      <dgm:t>
        <a:bodyPr/>
        <a:lstStyle/>
        <a:p>
          <a:endParaRPr lang="ru-RU"/>
        </a:p>
      </dgm:t>
    </dgm:pt>
    <dgm:pt modelId="{0FBFEE47-407E-44FF-85EC-A448C90EA0BC}" type="pres">
      <dgm:prSet presAssocID="{3033F36E-FCE1-46E1-917C-7F2F221C30B5}" presName="Name0" presStyleCnt="0">
        <dgm:presLayoutVars>
          <dgm:dir/>
          <dgm:animLvl val="lvl"/>
          <dgm:resizeHandles val="exact"/>
        </dgm:presLayoutVars>
      </dgm:prSet>
      <dgm:spPr/>
    </dgm:pt>
    <dgm:pt modelId="{CF2F09B9-9F28-4C0B-B33F-4923A1A85664}" type="pres">
      <dgm:prSet presAssocID="{98CD503F-21EE-4C08-9AA3-F03FA992A7B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1324CBB-F35F-4022-9490-67F3AC7540AD}" type="pres">
      <dgm:prSet presAssocID="{69A3DA21-6F73-4692-A9BB-33D0D49518C8}" presName="parTxOnlySpace" presStyleCnt="0"/>
      <dgm:spPr/>
    </dgm:pt>
    <dgm:pt modelId="{9995E0F3-3F69-4CFA-8A4D-E6C544BABDBB}" type="pres">
      <dgm:prSet presAssocID="{253D0419-DDC7-42C8-A9A7-FD08146C285F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4C5DB45-0144-44FE-B8BB-C79063ADD3D3}" type="pres">
      <dgm:prSet presAssocID="{4931489B-4AC6-43AB-B633-4DB14E8B5169}" presName="parTxOnlySpace" presStyleCnt="0"/>
      <dgm:spPr/>
    </dgm:pt>
    <dgm:pt modelId="{B7D97824-4067-4FC2-A794-429D2DB8039A}" type="pres">
      <dgm:prSet presAssocID="{EC5DD64A-C0B7-4761-AA66-6040C19E0948}" presName="parTxOnly" presStyleLbl="node1" presStyleIdx="2" presStyleCnt="3" custLinFactNeighborX="12122" custLinFactNeighborY="75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3C675201-A628-4751-8762-8EB0BB819A15}" srcId="{3033F36E-FCE1-46E1-917C-7F2F221C30B5}" destId="{98CD503F-21EE-4C08-9AA3-F03FA992A7B5}" srcOrd="0" destOrd="0" parTransId="{BCF8BC1D-EF83-4437-A1B7-FF90B2A3F9EC}" sibTransId="{69A3DA21-6F73-4692-A9BB-33D0D49518C8}"/>
    <dgm:cxn modelId="{29A3519C-F4CE-43D0-8FFC-0491D20E1EE1}" type="presOf" srcId="{3033F36E-FCE1-46E1-917C-7F2F221C30B5}" destId="{0FBFEE47-407E-44FF-85EC-A448C90EA0BC}" srcOrd="0" destOrd="0" presId="urn:microsoft.com/office/officeart/2005/8/layout/chevron1"/>
    <dgm:cxn modelId="{E7ED42CD-3E39-4E77-A49B-A5E108BEBED7}" type="presOf" srcId="{253D0419-DDC7-42C8-A9A7-FD08146C285F}" destId="{9995E0F3-3F69-4CFA-8A4D-E6C544BABDBB}" srcOrd="0" destOrd="0" presId="urn:microsoft.com/office/officeart/2005/8/layout/chevron1"/>
    <dgm:cxn modelId="{46016A6A-BD68-4EAA-8555-AD7B8A5D7B7F}" type="presOf" srcId="{EC5DD64A-C0B7-4761-AA66-6040C19E0948}" destId="{B7D97824-4067-4FC2-A794-429D2DB8039A}" srcOrd="0" destOrd="0" presId="urn:microsoft.com/office/officeart/2005/8/layout/chevron1"/>
    <dgm:cxn modelId="{F4CA8D0E-7635-400A-845E-9B3EBAD0A3E5}" srcId="{3033F36E-FCE1-46E1-917C-7F2F221C30B5}" destId="{EC5DD64A-C0B7-4761-AA66-6040C19E0948}" srcOrd="2" destOrd="0" parTransId="{AD30D2A2-E65E-437C-BBAD-57FDB35FCDD8}" sibTransId="{58383FB9-C8D4-4501-ABD3-7AC35578BD82}"/>
    <dgm:cxn modelId="{CC2ADF7A-EABE-4D7A-90FE-3A03EC0D12CB}" type="presOf" srcId="{98CD503F-21EE-4C08-9AA3-F03FA992A7B5}" destId="{CF2F09B9-9F28-4C0B-B33F-4923A1A85664}" srcOrd="0" destOrd="0" presId="urn:microsoft.com/office/officeart/2005/8/layout/chevron1"/>
    <dgm:cxn modelId="{A287DE3A-4A0B-4257-81F9-D91EC65D9089}" srcId="{3033F36E-FCE1-46E1-917C-7F2F221C30B5}" destId="{253D0419-DDC7-42C8-A9A7-FD08146C285F}" srcOrd="1" destOrd="0" parTransId="{131C703F-6793-4280-9647-713A97C3816F}" sibTransId="{4931489B-4AC6-43AB-B633-4DB14E8B5169}"/>
    <dgm:cxn modelId="{DE0E3E6F-1EC8-42F6-8D41-0A9C85009A29}" type="presParOf" srcId="{0FBFEE47-407E-44FF-85EC-A448C90EA0BC}" destId="{CF2F09B9-9F28-4C0B-B33F-4923A1A85664}" srcOrd="0" destOrd="0" presId="urn:microsoft.com/office/officeart/2005/8/layout/chevron1"/>
    <dgm:cxn modelId="{5A3CC6EB-4B7C-4DF9-9810-B84F0467F4C0}" type="presParOf" srcId="{0FBFEE47-407E-44FF-85EC-A448C90EA0BC}" destId="{31324CBB-F35F-4022-9490-67F3AC7540AD}" srcOrd="1" destOrd="0" presId="urn:microsoft.com/office/officeart/2005/8/layout/chevron1"/>
    <dgm:cxn modelId="{17F109AF-3217-4072-8054-83C7DC96980B}" type="presParOf" srcId="{0FBFEE47-407E-44FF-85EC-A448C90EA0BC}" destId="{9995E0F3-3F69-4CFA-8A4D-E6C544BABDBB}" srcOrd="2" destOrd="0" presId="urn:microsoft.com/office/officeart/2005/8/layout/chevron1"/>
    <dgm:cxn modelId="{256E4371-D4DA-46D2-9CA8-083FB8BAFA99}" type="presParOf" srcId="{0FBFEE47-407E-44FF-85EC-A448C90EA0BC}" destId="{54C5DB45-0144-44FE-B8BB-C79063ADD3D3}" srcOrd="3" destOrd="0" presId="urn:microsoft.com/office/officeart/2005/8/layout/chevron1"/>
    <dgm:cxn modelId="{836F9212-E1D6-4023-B60F-EA695378DEBB}" type="presParOf" srcId="{0FBFEE47-407E-44FF-85EC-A448C90EA0BC}" destId="{B7D97824-4067-4FC2-A794-429D2DB8039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2F09B9-9F28-4C0B-B33F-4923A1A85664}">
      <dsp:nvSpPr>
        <dsp:cNvPr id="0" name=""/>
        <dsp:cNvSpPr/>
      </dsp:nvSpPr>
      <dsp:spPr>
        <a:xfrm>
          <a:off x="2843" y="2016403"/>
          <a:ext cx="3464650" cy="138586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200" kern="1200" dirty="0" smtClean="0"/>
            <a:t>Входные данные</a:t>
          </a:r>
          <a:endParaRPr lang="ru-RU" sz="3200" kern="1200" dirty="0"/>
        </a:p>
      </dsp:txBody>
      <dsp:txXfrm>
        <a:off x="695773" y="2016403"/>
        <a:ext cx="2078790" cy="1385860"/>
      </dsp:txXfrm>
    </dsp:sp>
    <dsp:sp modelId="{9995E0F3-3F69-4CFA-8A4D-E6C544BABDBB}">
      <dsp:nvSpPr>
        <dsp:cNvPr id="0" name=""/>
        <dsp:cNvSpPr/>
      </dsp:nvSpPr>
      <dsp:spPr>
        <a:xfrm>
          <a:off x="3121028" y="2016403"/>
          <a:ext cx="3464650" cy="138586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200" kern="1200" dirty="0" smtClean="0"/>
            <a:t>Работа части кода</a:t>
          </a:r>
          <a:endParaRPr lang="ru-RU" sz="3200" kern="1200" dirty="0"/>
        </a:p>
      </dsp:txBody>
      <dsp:txXfrm>
        <a:off x="3813958" y="2016403"/>
        <a:ext cx="2078790" cy="1385860"/>
      </dsp:txXfrm>
    </dsp:sp>
    <dsp:sp modelId="{B7D97824-4067-4FC2-A794-429D2DB8039A}">
      <dsp:nvSpPr>
        <dsp:cNvPr id="0" name=""/>
        <dsp:cNvSpPr/>
      </dsp:nvSpPr>
      <dsp:spPr>
        <a:xfrm>
          <a:off x="6242057" y="2026908"/>
          <a:ext cx="3464650" cy="138586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200" kern="1200" dirty="0" smtClean="0"/>
            <a:t>Результат</a:t>
          </a:r>
          <a:endParaRPr lang="ru-RU" sz="3200" kern="1200" dirty="0"/>
        </a:p>
      </dsp:txBody>
      <dsp:txXfrm>
        <a:off x="6934987" y="2026908"/>
        <a:ext cx="2078790" cy="13858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pPr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pPr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pPr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pPr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pPr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pPr/>
              <a:t>10/11/2022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pPr/>
              <a:t>10/11/2022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pPr/>
              <a:t>10/11/2022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pPr/>
              <a:t>10/11/2022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pPr/>
              <a:t>10/11/2022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pPr/>
              <a:t>10/11/2022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pPr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Основы </a:t>
            </a:r>
            <a:r>
              <a:rPr lang="en-US" dirty="0" smtClean="0"/>
              <a:t>Python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Автор мастер-класса: Зотова Екатерина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712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2697" y="280035"/>
            <a:ext cx="9692640" cy="777240"/>
          </a:xfrm>
        </p:spPr>
        <p:txBody>
          <a:bodyPr/>
          <a:lstStyle/>
          <a:p>
            <a:r>
              <a:rPr lang="ru-RU" dirty="0" smtClean="0"/>
              <a:t>Усложним задачу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242697" y="1276350"/>
            <a:ext cx="11006136" cy="1116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input( ) – </a:t>
            </a:r>
            <a:r>
              <a:rPr lang="ru-RU" sz="2800" dirty="0"/>
              <a:t>функция, </a:t>
            </a:r>
            <a:r>
              <a:rPr lang="ru-RU" sz="2800" dirty="0" smtClean="0"/>
              <a:t>считывающая информацию </a:t>
            </a:r>
            <a:r>
              <a:rPr lang="ru-RU" sz="2800" dirty="0"/>
              <a:t>с </a:t>
            </a:r>
            <a:r>
              <a:rPr lang="ru-RU" sz="2800" dirty="0" smtClean="0"/>
              <a:t>клавиатуры</a:t>
            </a:r>
          </a:p>
          <a:p>
            <a:r>
              <a:rPr lang="ru-RU" sz="2800" dirty="0" smtClean="0"/>
              <a:t>Переменная объявляется через </a:t>
            </a:r>
            <a:r>
              <a:rPr lang="en-US" sz="2800" dirty="0" smtClean="0"/>
              <a:t>“ = “</a:t>
            </a:r>
            <a:r>
              <a:rPr lang="ru-RU" sz="2800" dirty="0" smtClean="0"/>
              <a:t>. Например: «а = 10»</a:t>
            </a:r>
            <a:endParaRPr lang="ru-RU" sz="28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42697" y="2611628"/>
            <a:ext cx="112254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/>
              <a:t>Задача: </a:t>
            </a:r>
          </a:p>
          <a:p>
            <a:r>
              <a:rPr lang="ru-RU" sz="2800" dirty="0" smtClean="0"/>
              <a:t>Считать с клавиатуры фразу, записать её в переменную и вывести её на экран.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97" y="3996623"/>
            <a:ext cx="3605210" cy="1630769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864822" y="3996623"/>
            <a:ext cx="595312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Настоящие программисты никогда не называют свои переменные </a:t>
            </a:r>
            <a:r>
              <a:rPr lang="en-US" sz="28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a, b, c – </a:t>
            </a:r>
            <a:r>
              <a:rPr lang="ru-RU" sz="28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в них легко запутаться</a:t>
            </a:r>
            <a:endParaRPr lang="ru-RU" sz="2800" dirty="0" smtClean="0">
              <a:sym typeface="Wingdings" panose="05000000000000000000" pitchFamily="2" charset="2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5" y="5344261"/>
            <a:ext cx="2828732" cy="136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2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5275" y="365760"/>
            <a:ext cx="10659237" cy="843915"/>
          </a:xfrm>
        </p:spPr>
        <p:txBody>
          <a:bodyPr/>
          <a:lstStyle/>
          <a:p>
            <a:r>
              <a:rPr lang="ru-RU" dirty="0" smtClean="0"/>
              <a:t>Типы данных в </a:t>
            </a:r>
            <a:r>
              <a:rPr lang="en-US" dirty="0" smtClean="0"/>
              <a:t>Python</a:t>
            </a:r>
            <a:endParaRPr lang="ru-RU" dirty="0"/>
          </a:p>
        </p:txBody>
      </p:sp>
      <p:sp>
        <p:nvSpPr>
          <p:cNvPr id="6" name="Объект 3"/>
          <p:cNvSpPr txBox="1">
            <a:spLocks/>
          </p:cNvSpPr>
          <p:nvPr/>
        </p:nvSpPr>
        <p:spPr>
          <a:xfrm>
            <a:off x="295275" y="1847850"/>
            <a:ext cx="1728978" cy="5016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800" dirty="0" smtClean="0"/>
              <a:t>Числа</a:t>
            </a:r>
            <a:endParaRPr lang="ru-RU" sz="2800" dirty="0"/>
          </a:p>
        </p:txBody>
      </p:sp>
      <p:sp>
        <p:nvSpPr>
          <p:cNvPr id="7" name="Объект 3"/>
          <p:cNvSpPr txBox="1">
            <a:spLocks/>
          </p:cNvSpPr>
          <p:nvPr/>
        </p:nvSpPr>
        <p:spPr>
          <a:xfrm>
            <a:off x="3429000" y="1839175"/>
            <a:ext cx="3136899" cy="5016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800" dirty="0" err="1" smtClean="0"/>
              <a:t>Спискообразные</a:t>
            </a:r>
            <a:endParaRPr lang="ru-RU" sz="2800" dirty="0"/>
          </a:p>
        </p:txBody>
      </p:sp>
      <p:sp>
        <p:nvSpPr>
          <p:cNvPr id="8" name="Объект 3"/>
          <p:cNvSpPr txBox="1">
            <a:spLocks/>
          </p:cNvSpPr>
          <p:nvPr/>
        </p:nvSpPr>
        <p:spPr>
          <a:xfrm>
            <a:off x="8160925" y="1847850"/>
            <a:ext cx="2002250" cy="5016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800" dirty="0" smtClean="0"/>
              <a:t>Строки</a:t>
            </a:r>
            <a:endParaRPr lang="ru-RU" sz="2800" dirty="0"/>
          </a:p>
        </p:txBody>
      </p:sp>
      <p:sp>
        <p:nvSpPr>
          <p:cNvPr id="9" name="Объект 3"/>
          <p:cNvSpPr txBox="1">
            <a:spLocks/>
          </p:cNvSpPr>
          <p:nvPr/>
        </p:nvSpPr>
        <p:spPr>
          <a:xfrm>
            <a:off x="295275" y="3044126"/>
            <a:ext cx="3279413" cy="111620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 smtClean="0"/>
              <a:t>Целые</a:t>
            </a:r>
          </a:p>
          <a:p>
            <a:r>
              <a:rPr lang="ru-RU" sz="2800" dirty="0" smtClean="0"/>
              <a:t>Вещественные</a:t>
            </a:r>
            <a:endParaRPr lang="ru-RU" sz="2800" dirty="0"/>
          </a:p>
        </p:txBody>
      </p:sp>
      <p:sp>
        <p:nvSpPr>
          <p:cNvPr id="10" name="Объект 3"/>
          <p:cNvSpPr txBox="1">
            <a:spLocks/>
          </p:cNvSpPr>
          <p:nvPr/>
        </p:nvSpPr>
        <p:spPr>
          <a:xfrm>
            <a:off x="7815072" y="3140101"/>
            <a:ext cx="2348103" cy="5016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800" dirty="0"/>
          </a:p>
        </p:txBody>
      </p:sp>
      <p:sp>
        <p:nvSpPr>
          <p:cNvPr id="11" name="Объект 3"/>
          <p:cNvSpPr txBox="1">
            <a:spLocks/>
          </p:cNvSpPr>
          <p:nvPr/>
        </p:nvSpPr>
        <p:spPr>
          <a:xfrm>
            <a:off x="3733609" y="3117902"/>
            <a:ext cx="2348103" cy="23452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 smtClean="0"/>
              <a:t>Списки</a:t>
            </a:r>
          </a:p>
          <a:p>
            <a:r>
              <a:rPr lang="ru-RU" sz="2800" dirty="0" smtClean="0"/>
              <a:t>Множество</a:t>
            </a:r>
          </a:p>
          <a:p>
            <a:r>
              <a:rPr lang="ru-RU" sz="2800" dirty="0" smtClean="0"/>
              <a:t>Кортежи</a:t>
            </a:r>
          </a:p>
          <a:p>
            <a:r>
              <a:rPr lang="ru-RU" sz="2800" dirty="0" smtClean="0"/>
              <a:t>Словарь</a:t>
            </a:r>
            <a:endParaRPr lang="ru-RU" sz="2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401" y="2907310"/>
            <a:ext cx="4521200" cy="284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3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1272" y="126834"/>
            <a:ext cx="9692640" cy="993140"/>
          </a:xfrm>
        </p:spPr>
        <p:txBody>
          <a:bodyPr/>
          <a:lstStyle/>
          <a:p>
            <a:r>
              <a:rPr lang="ru-RU" dirty="0" smtClean="0"/>
              <a:t>Как получить из строки…</a:t>
            </a:r>
            <a:endParaRPr lang="ru-RU" dirty="0"/>
          </a:p>
        </p:txBody>
      </p:sp>
      <p:sp>
        <p:nvSpPr>
          <p:cNvPr id="4" name="Объект 3"/>
          <p:cNvSpPr txBox="1">
            <a:spLocks/>
          </p:cNvSpPr>
          <p:nvPr/>
        </p:nvSpPr>
        <p:spPr>
          <a:xfrm>
            <a:off x="271272" y="1525843"/>
            <a:ext cx="9583928" cy="5016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800" dirty="0" smtClean="0"/>
              <a:t>Целое число – </a:t>
            </a:r>
            <a:r>
              <a:rPr lang="en-US" sz="2800" dirty="0" err="1" smtClean="0"/>
              <a:t>int</a:t>
            </a:r>
            <a:r>
              <a:rPr lang="ru-RU" sz="2800" dirty="0" smtClean="0"/>
              <a:t>(</a:t>
            </a:r>
            <a:r>
              <a:rPr lang="en-US" sz="2800" dirty="0" smtClean="0"/>
              <a:t>)  (</a:t>
            </a:r>
            <a:r>
              <a:rPr lang="ru-RU" sz="2800" dirty="0" smtClean="0"/>
              <a:t>от англ. </a:t>
            </a:r>
            <a:r>
              <a:rPr lang="en-US" sz="2800" dirty="0" smtClean="0"/>
              <a:t>Integer –</a:t>
            </a:r>
            <a:r>
              <a:rPr lang="ru-RU" sz="2800" dirty="0" smtClean="0"/>
              <a:t> целочисленное)</a:t>
            </a:r>
            <a:endParaRPr lang="ru-RU" sz="2800" dirty="0"/>
          </a:p>
        </p:txBody>
      </p:sp>
      <p:sp>
        <p:nvSpPr>
          <p:cNvPr id="5" name="Объект 3"/>
          <p:cNvSpPr txBox="1">
            <a:spLocks/>
          </p:cNvSpPr>
          <p:nvPr/>
        </p:nvSpPr>
        <p:spPr>
          <a:xfrm>
            <a:off x="271272" y="4084286"/>
            <a:ext cx="10803128" cy="5016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800" dirty="0" smtClean="0"/>
              <a:t>Вещественное число – </a:t>
            </a:r>
            <a:r>
              <a:rPr lang="en-US" sz="2800" dirty="0" smtClean="0"/>
              <a:t>float</a:t>
            </a:r>
            <a:r>
              <a:rPr lang="ru-RU" sz="2800" dirty="0" smtClean="0"/>
              <a:t>(</a:t>
            </a:r>
            <a:r>
              <a:rPr lang="en-US" sz="2800" dirty="0" smtClean="0"/>
              <a:t>)  (</a:t>
            </a:r>
            <a:r>
              <a:rPr lang="ru-RU" sz="2800" dirty="0" smtClean="0"/>
              <a:t>от англ. </a:t>
            </a:r>
            <a:r>
              <a:rPr lang="en-US" sz="2800" dirty="0" smtClean="0"/>
              <a:t>float –</a:t>
            </a:r>
            <a:r>
              <a:rPr lang="ru-RU" sz="2800" dirty="0" smtClean="0"/>
              <a:t> вещественное)</a:t>
            </a:r>
            <a:endParaRPr lang="ru-RU" sz="28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99" y="2430835"/>
            <a:ext cx="2905125" cy="133344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536" y="2433388"/>
            <a:ext cx="3140964" cy="134083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5167580"/>
            <a:ext cx="2905125" cy="118110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1536" y="5286642"/>
            <a:ext cx="418147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7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9372" y="264160"/>
            <a:ext cx="9692640" cy="916940"/>
          </a:xfrm>
        </p:spPr>
        <p:txBody>
          <a:bodyPr/>
          <a:lstStyle/>
          <a:p>
            <a:r>
              <a:rPr lang="ru-RU" dirty="0" smtClean="0"/>
              <a:t>Калькулятор. Начало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309372" y="1625600"/>
            <a:ext cx="976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Какие самые базовые операции есть у калькулятора?</a:t>
            </a:r>
            <a:endParaRPr lang="ru-RU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309372" y="2440920"/>
            <a:ext cx="37292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Сложение</a:t>
            </a:r>
            <a:endParaRPr lang="en-US" sz="3600" dirty="0" smtClean="0"/>
          </a:p>
          <a:p>
            <a:endParaRPr lang="ru-RU" sz="3600" dirty="0" smtClean="0"/>
          </a:p>
          <a:p>
            <a:r>
              <a:rPr lang="ru-RU" sz="3600" dirty="0" smtClean="0"/>
              <a:t>Вычитание</a:t>
            </a:r>
            <a:endParaRPr lang="en-US" sz="3600" dirty="0" smtClean="0"/>
          </a:p>
          <a:p>
            <a:endParaRPr lang="ru-RU" sz="3600" dirty="0" smtClean="0"/>
          </a:p>
          <a:p>
            <a:r>
              <a:rPr lang="ru-RU" sz="3600" dirty="0" smtClean="0"/>
              <a:t>Умножение</a:t>
            </a:r>
            <a:endParaRPr lang="en-US" sz="3600" dirty="0" smtClean="0"/>
          </a:p>
          <a:p>
            <a:endParaRPr lang="ru-RU" sz="3600" dirty="0" smtClean="0"/>
          </a:p>
          <a:p>
            <a:r>
              <a:rPr lang="ru-RU" sz="3600" dirty="0" smtClean="0"/>
              <a:t>Деление</a:t>
            </a:r>
            <a:endParaRPr lang="en-US" sz="36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799" y="3106375"/>
            <a:ext cx="6037073" cy="263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81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72" y="2830492"/>
            <a:ext cx="6877050" cy="33909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2872" y="391160"/>
            <a:ext cx="9692640" cy="1361440"/>
          </a:xfrm>
        </p:spPr>
        <p:txBody>
          <a:bodyPr>
            <a:normAutofit/>
          </a:bodyPr>
          <a:lstStyle/>
          <a:p>
            <a:r>
              <a:rPr lang="ru-RU" dirty="0" smtClean="0"/>
              <a:t>Калькулятор. Начало</a:t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372872" y="1651000"/>
            <a:ext cx="107904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Задача: </a:t>
            </a:r>
          </a:p>
          <a:p>
            <a:r>
              <a:rPr lang="ru-RU" sz="2800" dirty="0" smtClean="0"/>
              <a:t>На вход даются два целых числа, нужно вывести их сумму.</a:t>
            </a:r>
            <a:endParaRPr lang="ru-RU" sz="2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72" y="2830492"/>
            <a:ext cx="6496050" cy="17049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872" y="2830492"/>
            <a:ext cx="749617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1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2872" y="365760"/>
            <a:ext cx="9692640" cy="993140"/>
          </a:xfrm>
        </p:spPr>
        <p:txBody>
          <a:bodyPr/>
          <a:lstStyle/>
          <a:p>
            <a:r>
              <a:rPr lang="ru-RU" dirty="0" smtClean="0"/>
              <a:t>Калькулятор. Учимся говорить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372872" y="1828800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Есть несколько вариантов вывода:</a:t>
            </a:r>
            <a:endParaRPr lang="ru-RU" sz="36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7" y="2693986"/>
            <a:ext cx="4619625" cy="962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19192" y="2913389"/>
            <a:ext cx="6083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1) Перечислить всё через запятую</a:t>
            </a:r>
            <a:endParaRPr lang="ru-RU" sz="28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7" y="4018067"/>
            <a:ext cx="7983728" cy="7680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78800" y="3925051"/>
            <a:ext cx="3441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2) </a:t>
            </a:r>
            <a:r>
              <a:rPr lang="ru-RU" sz="2800" dirty="0" smtClean="0"/>
              <a:t>С помощью </a:t>
            </a:r>
            <a:r>
              <a:rPr lang="en-US" sz="2800" dirty="0" smtClean="0"/>
              <a:t>f-</a:t>
            </a:r>
            <a:r>
              <a:rPr lang="ru-RU" sz="2800" dirty="0" smtClean="0"/>
              <a:t>строки</a:t>
            </a:r>
            <a:endParaRPr lang="ru-RU" sz="28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7" y="5148196"/>
            <a:ext cx="11119355" cy="5668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897" y="6067466"/>
            <a:ext cx="9692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3) </a:t>
            </a:r>
            <a:r>
              <a:rPr lang="ru-RU" sz="2800" dirty="0" smtClean="0"/>
              <a:t>С помощью функции форматирования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18410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9100" y="226060"/>
            <a:ext cx="9692640" cy="904240"/>
          </a:xfrm>
        </p:spPr>
        <p:txBody>
          <a:bodyPr/>
          <a:lstStyle/>
          <a:p>
            <a:r>
              <a:rPr lang="ru-RU" dirty="0" smtClean="0"/>
              <a:t>Калькулятор. Учимся говорить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566928" y="1684297"/>
            <a:ext cx="95448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Задача: </a:t>
            </a:r>
          </a:p>
          <a:p>
            <a:r>
              <a:rPr lang="ru-RU" sz="2800" dirty="0" smtClean="0"/>
              <a:t>На вход даются два целых числа, необходимо вывести «Я сложил «число 1» и «число 2» и получил «сумма числа 1 и числа 2».</a:t>
            </a:r>
            <a:endParaRPr lang="ru-RU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58800" y="4318000"/>
            <a:ext cx="3175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latin typeface="Bahnschrift SemiLight" panose="020B0502040204020203" pitchFamily="34" charset="0"/>
              </a:rPr>
              <a:t>Пример: </a:t>
            </a:r>
          </a:p>
          <a:p>
            <a:r>
              <a:rPr lang="ru-RU" sz="3200" dirty="0" smtClean="0">
                <a:latin typeface="Bahnschrift SemiLight" panose="020B0502040204020203" pitchFamily="34" charset="0"/>
              </a:rPr>
              <a:t>Ввод:</a:t>
            </a:r>
            <a:endParaRPr lang="ru-RU" sz="3200" dirty="0">
              <a:latin typeface="Bahnschrift SemiLight" panose="020B0502040204020203" pitchFamily="34" charset="0"/>
            </a:endParaRPr>
          </a:p>
          <a:p>
            <a:r>
              <a:rPr lang="ru-RU" sz="3200" dirty="0" smtClean="0">
                <a:latin typeface="Bahnschrift SemiLight" panose="020B0502040204020203" pitchFamily="34" charset="0"/>
              </a:rPr>
              <a:t>1</a:t>
            </a:r>
          </a:p>
          <a:p>
            <a:r>
              <a:rPr lang="ru-RU" sz="3200" dirty="0" smtClean="0">
                <a:latin typeface="Bahnschrift SemiLight" panose="020B0502040204020203" pitchFamily="34" charset="0"/>
              </a:rPr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38400" y="4871997"/>
            <a:ext cx="5867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Bahnschrift SemiLight" panose="020B0502040204020203" pitchFamily="34" charset="0"/>
              </a:rPr>
              <a:t>Вывод:</a:t>
            </a:r>
          </a:p>
          <a:p>
            <a:r>
              <a:rPr lang="ru-RU" sz="2800" dirty="0" smtClean="0">
                <a:latin typeface="Bahnschrift SemiLight" panose="020B0502040204020203" pitchFamily="34" charset="0"/>
              </a:rPr>
              <a:t>«Я сложил 1 и 2 и получил 3»</a:t>
            </a:r>
            <a:endParaRPr lang="ru-RU" sz="2800" dirty="0">
              <a:latin typeface="Bahnschrift SemiLight" panose="020B0502040204020203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" y="4317900"/>
            <a:ext cx="11787188" cy="206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72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9672" y="226060"/>
            <a:ext cx="9692640" cy="967740"/>
          </a:xfrm>
        </p:spPr>
        <p:txBody>
          <a:bodyPr/>
          <a:lstStyle/>
          <a:p>
            <a:r>
              <a:rPr lang="ru-RU" dirty="0" smtClean="0"/>
              <a:t>А что если…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69672" y="1346200"/>
            <a:ext cx="413562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Что если…</a:t>
            </a:r>
          </a:p>
          <a:p>
            <a:endParaRPr lang="ru-RU" sz="2800" dirty="0" smtClean="0">
              <a:solidFill>
                <a:srgbClr val="FF0000"/>
              </a:solidFill>
              <a:latin typeface="Bahnschrift SemiLight" panose="020B0502040204020203" pitchFamily="34" charset="0"/>
            </a:endParaRPr>
          </a:p>
          <a:p>
            <a:r>
              <a:rPr lang="ru-RU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Сделаю так</a:t>
            </a:r>
          </a:p>
          <a:p>
            <a:endParaRPr lang="ru-RU" sz="28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r>
              <a:rPr lang="ru-RU" sz="28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Хм… Или что если…</a:t>
            </a:r>
          </a:p>
          <a:p>
            <a:endParaRPr lang="ru-RU" sz="2800" dirty="0" smtClean="0">
              <a:solidFill>
                <a:srgbClr val="FF0000"/>
              </a:solidFill>
              <a:latin typeface="Bahnschrift SemiLight" panose="020B0502040204020203" pitchFamily="34" charset="0"/>
            </a:endParaRPr>
          </a:p>
          <a:p>
            <a:r>
              <a:rPr lang="ru-RU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С</a:t>
            </a:r>
            <a:r>
              <a:rPr lang="ru-RU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делаю вот так</a:t>
            </a:r>
          </a:p>
          <a:p>
            <a:endParaRPr lang="ru-RU" sz="2800" dirty="0" smtClean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r>
              <a:rPr lang="ru-RU" sz="28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Иначе…</a:t>
            </a:r>
          </a:p>
          <a:p>
            <a:endParaRPr lang="ru-RU" sz="2800" dirty="0" smtClean="0">
              <a:solidFill>
                <a:srgbClr val="FF0000"/>
              </a:solidFill>
              <a:latin typeface="Bahnschrift SemiLight" panose="020B0502040204020203" pitchFamily="34" charset="0"/>
            </a:endParaRPr>
          </a:p>
          <a:p>
            <a:r>
              <a:rPr lang="ru-RU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Сделаю иначе</a:t>
            </a:r>
            <a:endParaRPr lang="ru-RU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ru-RU" sz="2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582156" y="1346200"/>
            <a:ext cx="4657344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if</a:t>
            </a:r>
            <a:r>
              <a:rPr lang="ru-RU" sz="40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_</a:t>
            </a:r>
            <a:r>
              <a:rPr lang="en-US" sz="40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*</a:t>
            </a:r>
            <a:r>
              <a:rPr lang="ru-RU" sz="40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условие*</a:t>
            </a:r>
            <a:r>
              <a:rPr lang="en-US" sz="40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:</a:t>
            </a:r>
            <a:endParaRPr lang="ru-RU" sz="4000" dirty="0" smtClean="0">
              <a:solidFill>
                <a:srgbClr val="FF0000"/>
              </a:solidFill>
              <a:latin typeface="Bahnschrift SemiLight" panose="020B0502040204020203" pitchFamily="34" charset="0"/>
            </a:endParaRPr>
          </a:p>
          <a:p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	</a:t>
            </a:r>
            <a:r>
              <a:rPr lang="ru-RU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*тело условия*</a:t>
            </a:r>
            <a:endParaRPr lang="ru-RU" sz="40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r>
              <a:rPr lang="en-US" sz="4000" dirty="0" err="1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elif</a:t>
            </a:r>
            <a:r>
              <a:rPr lang="en-US" sz="40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_*</a:t>
            </a:r>
            <a:r>
              <a:rPr lang="ru-RU" sz="40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условие*:</a:t>
            </a:r>
          </a:p>
          <a:p>
            <a:r>
              <a:rPr lang="ru-RU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	</a:t>
            </a:r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*</a:t>
            </a:r>
            <a:r>
              <a:rPr lang="ru-RU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тело условия*</a:t>
            </a:r>
          </a:p>
          <a:p>
            <a:r>
              <a:rPr lang="en-US" sz="4000" dirty="0">
                <a:solidFill>
                  <a:srgbClr val="FF0000"/>
                </a:solidFill>
                <a:latin typeface="Bahnschrift SemiLight" panose="020B0502040204020203" pitchFamily="34" charset="0"/>
              </a:rPr>
              <a:t>e</a:t>
            </a:r>
            <a:r>
              <a:rPr lang="en-US" sz="40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lse:</a:t>
            </a:r>
            <a:endParaRPr lang="ru-RU" sz="4000" dirty="0" smtClean="0">
              <a:solidFill>
                <a:srgbClr val="FF0000"/>
              </a:solidFill>
              <a:latin typeface="Bahnschrift SemiLight" panose="020B0502040204020203" pitchFamily="34" charset="0"/>
            </a:endParaRPr>
          </a:p>
          <a:p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	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*</a:t>
            </a:r>
            <a:r>
              <a:rPr lang="ru-RU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тело условия*</a:t>
            </a:r>
          </a:p>
          <a:p>
            <a:endParaRPr lang="ru-RU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ru-RU" sz="2800" dirty="0" smtClean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 rot="16200000">
            <a:off x="1062177" y="2760521"/>
            <a:ext cx="6939381" cy="7579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 smtClean="0"/>
              <a:t>Переводим на язык змеи</a:t>
            </a:r>
            <a:endParaRPr lang="ru-RU" sz="4000" dirty="0"/>
          </a:p>
        </p:txBody>
      </p:sp>
      <p:sp>
        <p:nvSpPr>
          <p:cNvPr id="7" name="Стрелка вправо 6"/>
          <p:cNvSpPr/>
          <p:nvPr/>
        </p:nvSpPr>
        <p:spPr>
          <a:xfrm>
            <a:off x="5015992" y="2933700"/>
            <a:ext cx="1461008" cy="66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46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9720" y="127246"/>
            <a:ext cx="9692640" cy="814648"/>
          </a:xfrm>
        </p:spPr>
        <p:txBody>
          <a:bodyPr/>
          <a:lstStyle/>
          <a:p>
            <a:r>
              <a:rPr lang="ru-RU" dirty="0" smtClean="0"/>
              <a:t>Сравнения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24198" y="1419303"/>
            <a:ext cx="2189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Bahnschrift SemiLight" panose="020B0502040204020203" pitchFamily="34" charset="0"/>
              </a:rPr>
              <a:t>!=  - неравно 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== - равно</a:t>
            </a:r>
            <a:endParaRPr lang="ru-RU" sz="2400" dirty="0">
              <a:latin typeface="Bahnschrift SemiLigh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3216" y="1142304"/>
            <a:ext cx="17290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Bahnschrift SemiLight" panose="020B0502040204020203" pitchFamily="34" charset="0"/>
              </a:rPr>
              <a:t>Например: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10 != 5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10 == 10</a:t>
            </a:r>
            <a:endParaRPr lang="ru-RU" sz="2400" dirty="0">
              <a:latin typeface="Bahnschrift Semi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13858" y="1511636"/>
            <a:ext cx="3735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Bahnschrift SemiLight" panose="020B0502040204020203" pitchFamily="34" charset="0"/>
              </a:rPr>
              <a:t>&gt;</a:t>
            </a:r>
            <a:r>
              <a:rPr lang="ru-RU" sz="2400" dirty="0" smtClean="0">
                <a:latin typeface="Bahnschrift SemiLight" panose="020B0502040204020203" pitchFamily="34" charset="0"/>
              </a:rPr>
              <a:t>=  - больше или равно </a:t>
            </a:r>
          </a:p>
          <a:p>
            <a:r>
              <a:rPr lang="en-US" sz="2400" dirty="0">
                <a:latin typeface="Bahnschrift SemiLight" panose="020B0502040204020203" pitchFamily="34" charset="0"/>
              </a:rPr>
              <a:t>&lt;</a:t>
            </a:r>
            <a:r>
              <a:rPr lang="ru-RU" sz="2400" dirty="0" smtClean="0">
                <a:latin typeface="Bahnschrift SemiLight" panose="020B0502040204020203" pitchFamily="34" charset="0"/>
              </a:rPr>
              <a:t>= </a:t>
            </a:r>
            <a:r>
              <a:rPr lang="en-US" sz="2400" dirty="0" smtClean="0">
                <a:latin typeface="Bahnschrift SemiLight" panose="020B0502040204020203" pitchFamily="34" charset="0"/>
              </a:rPr>
              <a:t> </a:t>
            </a:r>
            <a:r>
              <a:rPr lang="ru-RU" sz="2400" dirty="0" smtClean="0">
                <a:latin typeface="Bahnschrift SemiLight" panose="020B0502040204020203" pitchFamily="34" charset="0"/>
              </a:rPr>
              <a:t>- меньше или равно</a:t>
            </a:r>
            <a:endParaRPr lang="ru-RU" sz="2400" dirty="0">
              <a:latin typeface="Bahnschrift SemiLigh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4198" y="2600055"/>
            <a:ext cx="108979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Bahnschrift SemiLight" panose="020B0502040204020203" pitchFamily="34" charset="0"/>
              </a:rPr>
              <a:t>Задача: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Написать программу , которая считывает температуру 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и выводит «ХОЛОДНО», если температура меньше 15.5,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«ЖАРКО», если температура больше 28, иначе «НОРМАЛЬНО».</a:t>
            </a:r>
            <a:endParaRPr lang="ru-RU" sz="2400" dirty="0">
              <a:latin typeface="Bahnschrift SemiLight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4198" y="4641241"/>
            <a:ext cx="3175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Bahnschrift SemiLight" panose="020B0502040204020203" pitchFamily="34" charset="0"/>
              </a:rPr>
              <a:t>Пример 1: 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Ввод:</a:t>
            </a:r>
            <a:endParaRPr lang="ru-RU" sz="2400" dirty="0">
              <a:latin typeface="Bahnschrift SemiLight" panose="020B0502040204020203" pitchFamily="34" charset="0"/>
            </a:endParaRPr>
          </a:p>
          <a:p>
            <a:r>
              <a:rPr lang="ru-RU" sz="24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28.6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Вывод:</a:t>
            </a:r>
          </a:p>
          <a:p>
            <a:r>
              <a:rPr lang="ru-RU" sz="24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ЖАРКО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42642" y="4641241"/>
            <a:ext cx="3175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Bahnschrift SemiLight" panose="020B0502040204020203" pitchFamily="34" charset="0"/>
              </a:rPr>
              <a:t>Пример 2: 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Ввод:</a:t>
            </a:r>
            <a:endParaRPr lang="ru-RU" sz="2400" dirty="0">
              <a:latin typeface="Bahnschrift SemiLight" panose="020B0502040204020203" pitchFamily="34" charset="0"/>
            </a:endParaRPr>
          </a:p>
          <a:p>
            <a:r>
              <a:rPr lang="ru-RU" sz="24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28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Вывод:</a:t>
            </a:r>
          </a:p>
          <a:p>
            <a:r>
              <a:rPr lang="ru-RU" sz="24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НОРМАЛЬНО</a:t>
            </a:r>
          </a:p>
        </p:txBody>
      </p:sp>
    </p:spTree>
    <p:extLst>
      <p:ext uri="{BB962C8B-B14F-4D97-AF65-F5344CB8AC3E}">
        <p14:creationId xmlns:p14="http://schemas.microsoft.com/office/powerpoint/2010/main" val="423671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4272" y="340360"/>
            <a:ext cx="9692640" cy="853440"/>
          </a:xfrm>
        </p:spPr>
        <p:txBody>
          <a:bodyPr/>
          <a:lstStyle/>
          <a:p>
            <a:r>
              <a:rPr lang="ru-RU" dirty="0" smtClean="0"/>
              <a:t>Калькулятор 1.0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44272" y="1612552"/>
            <a:ext cx="112649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Bahnschrift SemiLight" panose="020B0502040204020203" pitchFamily="34" charset="0"/>
              </a:rPr>
              <a:t>Задача:</a:t>
            </a:r>
          </a:p>
          <a:p>
            <a:r>
              <a:rPr lang="ru-RU" sz="2800" dirty="0" smtClean="0">
                <a:latin typeface="Bahnschrift SemiLight" panose="020B0502040204020203" pitchFamily="34" charset="0"/>
              </a:rPr>
              <a:t>Используя все, что мы узнали создать говорящий калькулятор, который будет уметь складывать, вычитать, умножать и делить.</a:t>
            </a:r>
            <a:endParaRPr lang="ru-RU" sz="2800" dirty="0">
              <a:latin typeface="Bahnschrift Semi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4272" y="3416300"/>
            <a:ext cx="3175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chemeClr val="bg1">
                    <a:lumMod val="50000"/>
                  </a:schemeClr>
                </a:solidFill>
                <a:latin typeface="Bahnschrift SemiLight" panose="020B0502040204020203" pitchFamily="34" charset="0"/>
              </a:rPr>
              <a:t>Пример: </a:t>
            </a:r>
          </a:p>
          <a:p>
            <a:r>
              <a:rPr lang="ru-RU" sz="3200" dirty="0" smtClean="0">
                <a:solidFill>
                  <a:schemeClr val="bg1">
                    <a:lumMod val="50000"/>
                  </a:schemeClr>
                </a:solidFill>
                <a:latin typeface="Bahnschrift SemiLight" panose="020B0502040204020203" pitchFamily="34" charset="0"/>
              </a:rPr>
              <a:t>Ввод:</a:t>
            </a:r>
            <a:endParaRPr lang="ru-RU" sz="3200" dirty="0">
              <a:solidFill>
                <a:schemeClr val="bg1">
                  <a:lumMod val="50000"/>
                </a:schemeClr>
              </a:solidFill>
              <a:latin typeface="Bahnschrift SemiLight" panose="020B0502040204020203" pitchFamily="34" charset="0"/>
            </a:endParaRPr>
          </a:p>
          <a:p>
            <a:r>
              <a:rPr lang="ru-RU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1</a:t>
            </a:r>
          </a:p>
          <a:p>
            <a:r>
              <a:rPr lang="ru-RU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2</a:t>
            </a:r>
          </a:p>
          <a:p>
            <a:r>
              <a:rPr lang="ru-RU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+</a:t>
            </a:r>
            <a:endParaRPr lang="ru-RU" sz="3200" dirty="0" smtClean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31772" y="3987800"/>
            <a:ext cx="38435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chemeClr val="bg1">
                    <a:lumMod val="50000"/>
                  </a:schemeClr>
                </a:solidFill>
                <a:latin typeface="Bahnschrift SemiLight" panose="020B0502040204020203" pitchFamily="34" charset="0"/>
              </a:rPr>
              <a:t>Вывод:</a:t>
            </a:r>
          </a:p>
          <a:p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«Я сложил 1 и 2 и получил 3»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06772" y="3556911"/>
            <a:ext cx="3175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chemeClr val="bg1">
                    <a:lumMod val="50000"/>
                  </a:schemeClr>
                </a:solidFill>
                <a:latin typeface="Bahnschrift SemiLight" panose="020B0502040204020203" pitchFamily="34" charset="0"/>
              </a:rPr>
              <a:t>Пример: </a:t>
            </a:r>
          </a:p>
          <a:p>
            <a:r>
              <a:rPr lang="ru-RU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Ввод:</a:t>
            </a:r>
            <a:endParaRPr lang="ru-RU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r>
              <a:rPr lang="ru-RU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1</a:t>
            </a:r>
          </a:p>
          <a:p>
            <a:r>
              <a:rPr lang="ru-RU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2</a:t>
            </a:r>
          </a:p>
          <a:p>
            <a:r>
              <a:rPr lang="ru-RU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/</a:t>
            </a:r>
            <a:endParaRPr lang="ru-RU" sz="3200" dirty="0" smtClean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94272" y="4031852"/>
            <a:ext cx="4914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chemeClr val="bg1">
                    <a:lumMod val="50000"/>
                  </a:schemeClr>
                </a:solidFill>
                <a:latin typeface="Bahnschrift SemiLight" panose="020B0502040204020203" pitchFamily="34" charset="0"/>
              </a:rPr>
              <a:t>Вывод:</a:t>
            </a:r>
          </a:p>
          <a:p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«Я разделил 1 и 2 и получил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0.5</a:t>
            </a: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35608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5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022-10-10 21-48-53_1">
            <a:hlinkClick r:id="" action="ppaction://media"/>
          </p:cNvPr>
          <p:cNvPicPr>
            <a:picLocks noGrp="1" noChangeAspect="1"/>
          </p:cNvPicPr>
          <p:nvPr>
            <p:ph type="pic"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199" t="13428" r="23840" b="14132"/>
          <a:stretch/>
        </p:blipFill>
        <p:spPr>
          <a:xfrm>
            <a:off x="-1" y="0"/>
            <a:ext cx="9464113" cy="6858000"/>
          </a:xfrm>
        </p:spPr>
      </p:pic>
      <p:sp>
        <p:nvSpPr>
          <p:cNvPr id="10" name="TextBox 9"/>
          <p:cNvSpPr txBox="1"/>
          <p:nvPr/>
        </p:nvSpPr>
        <p:spPr>
          <a:xfrm>
            <a:off x="9464112" y="2967335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</a:rPr>
              <a:t>Моя игра</a:t>
            </a:r>
          </a:p>
          <a:p>
            <a:r>
              <a:rPr lang="ru-RU" sz="2400" b="1" dirty="0">
                <a:solidFill>
                  <a:schemeClr val="bg1"/>
                </a:solidFill>
              </a:rPr>
              <a:t>д</a:t>
            </a:r>
            <a:r>
              <a:rPr lang="ru-RU" sz="2400" b="1" dirty="0" smtClean="0">
                <a:solidFill>
                  <a:schemeClr val="bg1"/>
                </a:solidFill>
              </a:rPr>
              <a:t>ля проекта </a:t>
            </a:r>
          </a:p>
          <a:p>
            <a:r>
              <a:rPr lang="ru-RU" sz="2400" b="1" dirty="0" err="1" smtClean="0">
                <a:solidFill>
                  <a:srgbClr val="FF0000"/>
                </a:solidFill>
              </a:rPr>
              <a:t>Яндекс.Лицей</a:t>
            </a:r>
            <a:endParaRPr lang="ru-RU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84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403" y="191192"/>
            <a:ext cx="9692640" cy="798022"/>
          </a:xfrm>
        </p:spPr>
        <p:txBody>
          <a:bodyPr/>
          <a:lstStyle/>
          <a:p>
            <a:r>
              <a:rPr lang="ru-RU" dirty="0" smtClean="0"/>
              <a:t>Калькулятор. Финал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03" y="2356037"/>
            <a:ext cx="11201400" cy="4295775"/>
          </a:xfrm>
          <a:prstGeom prst="rect">
            <a:avLst/>
          </a:prstGeom>
        </p:spPr>
      </p:pic>
      <p:sp>
        <p:nvSpPr>
          <p:cNvPr id="5" name="Стрелка вниз 4"/>
          <p:cNvSpPr/>
          <p:nvPr/>
        </p:nvSpPr>
        <p:spPr>
          <a:xfrm>
            <a:off x="5082988" y="1685365"/>
            <a:ext cx="430306" cy="6006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3335938" y="1215218"/>
            <a:ext cx="4742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Bahnschrift SemiLight" panose="020B0502040204020203" pitchFamily="34" charset="0"/>
              </a:rPr>
              <a:t>То, что должно получится в итоге</a:t>
            </a:r>
            <a:endParaRPr lang="ru-RU" sz="20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02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0970" y="224444"/>
            <a:ext cx="9692640" cy="798021"/>
          </a:xfrm>
        </p:spPr>
        <p:txBody>
          <a:bodyPr/>
          <a:lstStyle/>
          <a:p>
            <a:r>
              <a:rPr lang="ru-RU" dirty="0" smtClean="0"/>
              <a:t>Пароли. Начало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280969" y="1344705"/>
            <a:ext cx="10261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Bahnschrift SemiLight" panose="020B0502040204020203" pitchFamily="34" charset="0"/>
              </a:rPr>
              <a:t>Задача: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Написать программу, на проверку длинны пароля. Если она меньше 8 символов программа выводит «Коротко!», иначе «ОК»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280968" y="2584058"/>
            <a:ext cx="8432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Bahnschrift SemiLight" panose="020B0502040204020203" pitchFamily="34" charset="0"/>
              </a:rPr>
              <a:t>Функция для подсчёта количества элементов в последовательности – </a:t>
            </a:r>
            <a:r>
              <a:rPr lang="en-US" dirty="0" err="1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len</a:t>
            </a:r>
            <a:r>
              <a:rPr lang="ru-RU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() </a:t>
            </a:r>
            <a:endParaRPr lang="ru-RU" dirty="0">
              <a:solidFill>
                <a:srgbClr val="FF0000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968" y="3361747"/>
            <a:ext cx="3175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Bahnschrift SemiLight" panose="020B0502040204020203" pitchFamily="34" charset="0"/>
              </a:rPr>
              <a:t>Пример 1: 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Ввод:</a:t>
            </a:r>
            <a:endParaRPr lang="ru-RU" sz="2400" dirty="0">
              <a:latin typeface="Bahnschrift SemiLight" panose="020B0502040204020203" pitchFamily="34" charset="0"/>
            </a:endParaRPr>
          </a:p>
          <a:p>
            <a:r>
              <a:rPr lang="ru-RU" sz="24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пароль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Вывод:</a:t>
            </a:r>
            <a:endParaRPr lang="en-US" sz="2400" dirty="0" smtClean="0">
              <a:latin typeface="Bahnschrift SemiLight" panose="020B0502040204020203" pitchFamily="34" charset="0"/>
            </a:endParaRPr>
          </a:p>
          <a:p>
            <a:r>
              <a:rPr lang="ru-RU" sz="24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Коротко!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61933" y="3361747"/>
            <a:ext cx="3175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Bahnschrift SemiLight" panose="020B0502040204020203" pitchFamily="34" charset="0"/>
              </a:rPr>
              <a:t>Пример 2: 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Ввод:</a:t>
            </a:r>
            <a:endParaRPr lang="ru-RU" sz="2400" dirty="0">
              <a:latin typeface="Bahnschrift SemiLight" panose="020B0502040204020203" pitchFamily="34" charset="0"/>
            </a:endParaRPr>
          </a:p>
          <a:p>
            <a:r>
              <a:rPr lang="ru-RU" sz="24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пароль123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Вывод:</a:t>
            </a:r>
            <a:endParaRPr lang="en-US" sz="2400" dirty="0" smtClean="0">
              <a:latin typeface="Bahnschrift SemiLight" panose="020B0502040204020203" pitchFamily="34" charset="0"/>
            </a:endParaRPr>
          </a:p>
          <a:p>
            <a:r>
              <a:rPr lang="ru-RU" sz="24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ОК</a:t>
            </a:r>
          </a:p>
        </p:txBody>
      </p:sp>
    </p:spTree>
    <p:extLst>
      <p:ext uri="{BB962C8B-B14F-4D97-AF65-F5344CB8AC3E}">
        <p14:creationId xmlns:p14="http://schemas.microsoft.com/office/powerpoint/2010/main" val="386764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5080835" y="1490572"/>
            <a:ext cx="3438525" cy="44097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275754" y="1493839"/>
            <a:ext cx="3514725" cy="4508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5754" y="294042"/>
            <a:ext cx="9692640" cy="772758"/>
          </a:xfrm>
        </p:spPr>
        <p:txBody>
          <a:bodyPr/>
          <a:lstStyle/>
          <a:p>
            <a:r>
              <a:rPr lang="ru-RU" dirty="0" smtClean="0"/>
              <a:t>Циклы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5094999" y="1593666"/>
            <a:ext cx="2124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Bahnschrift SemiLight" panose="020B0502040204020203" pitchFamily="34" charset="0"/>
              </a:rPr>
              <a:t>Цикл </a:t>
            </a:r>
            <a:r>
              <a:rPr lang="en-US" sz="28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for</a:t>
            </a:r>
            <a:endParaRPr lang="ru-RU" sz="2800" dirty="0">
              <a:solidFill>
                <a:srgbClr val="FF0000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5754" y="1596933"/>
            <a:ext cx="2124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Bahnschrift SemiLight" panose="020B0502040204020203" pitchFamily="34" charset="0"/>
              </a:rPr>
              <a:t>Цикл </a:t>
            </a:r>
            <a:r>
              <a:rPr lang="en-US" sz="28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while</a:t>
            </a:r>
            <a:endParaRPr lang="ru-RU" sz="2800" dirty="0">
              <a:solidFill>
                <a:srgbClr val="FF0000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5754" y="2429435"/>
            <a:ext cx="346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Bahnschrift SemiLight" panose="020B0502040204020203" pitchFamily="34" charset="0"/>
              </a:rPr>
              <a:t>Пока условие выполняется:</a:t>
            </a:r>
          </a:p>
          <a:p>
            <a:r>
              <a:rPr lang="ru-RU" dirty="0" smtClean="0">
                <a:latin typeface="Bahnschrift SemiLight" panose="020B0502040204020203" pitchFamily="34" charset="0"/>
              </a:rPr>
              <a:t>	</a:t>
            </a:r>
            <a:r>
              <a:rPr lang="ru-RU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делаю</a:t>
            </a:r>
            <a:endParaRPr lang="ru-RU" dirty="0">
              <a:solidFill>
                <a:srgbClr val="FF0000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754" y="3560203"/>
            <a:ext cx="3465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Язык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Python</a:t>
            </a:r>
            <a:endParaRPr lang="ru-RU" dirty="0" smtClean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While *</a:t>
            </a:r>
            <a:r>
              <a:rPr lang="ru-RU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условие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*: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	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*</a:t>
            </a:r>
            <a:r>
              <a:rPr lang="ru-RU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тело цикла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*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94999" y="2440831"/>
            <a:ext cx="346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Bahnschrift SemiLight" panose="020B0502040204020203" pitchFamily="34" charset="0"/>
              </a:rPr>
              <a:t>Выполняю </a:t>
            </a:r>
            <a:r>
              <a:rPr lang="en-US" dirty="0" smtClean="0">
                <a:latin typeface="Bahnschrift SemiLight" panose="020B0502040204020203" pitchFamily="34" charset="0"/>
              </a:rPr>
              <a:t>N </a:t>
            </a:r>
            <a:r>
              <a:rPr lang="ru-RU" dirty="0" smtClean="0">
                <a:latin typeface="Bahnschrift SemiLight" panose="020B0502040204020203" pitchFamily="34" charset="0"/>
              </a:rPr>
              <a:t>раз:</a:t>
            </a:r>
          </a:p>
          <a:p>
            <a:r>
              <a:rPr lang="ru-RU" dirty="0" smtClean="0">
                <a:latin typeface="Bahnschrift SemiLight" panose="020B0502040204020203" pitchFamily="34" charset="0"/>
              </a:rPr>
              <a:t>	</a:t>
            </a:r>
            <a:r>
              <a:rPr lang="ru-RU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делаю</a:t>
            </a:r>
            <a:endParaRPr lang="ru-RU" dirty="0">
              <a:solidFill>
                <a:srgbClr val="FF0000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94999" y="3514201"/>
            <a:ext cx="3465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Bahnschrift SemiLight" panose="020B0502040204020203" pitchFamily="34" charset="0"/>
              </a:rPr>
              <a:t>Язык </a:t>
            </a:r>
            <a:r>
              <a:rPr lang="en-US" dirty="0" smtClean="0">
                <a:latin typeface="Bahnschrift SemiLight" panose="020B0502040204020203" pitchFamily="34" charset="0"/>
              </a:rPr>
              <a:t>Python</a:t>
            </a:r>
            <a:endParaRPr lang="ru-RU" dirty="0" smtClean="0">
              <a:latin typeface="Bahnschrift SemiLight" panose="020B0502040204020203" pitchFamily="34" charset="0"/>
            </a:endParaRPr>
          </a:p>
          <a:p>
            <a:endParaRPr lang="ru-RU" dirty="0">
              <a:latin typeface="Bahnschrift SemiLight" panose="020B0502040204020203" pitchFamily="34" charset="0"/>
            </a:endParaRPr>
          </a:p>
          <a:p>
            <a:r>
              <a:rPr lang="en-US" dirty="0" smtClean="0">
                <a:latin typeface="Bahnschrift SemiLight" panose="020B0502040204020203" pitchFamily="34" charset="0"/>
              </a:rPr>
              <a:t>For I in range(</a:t>
            </a:r>
            <a:r>
              <a:rPr lang="ru-RU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*интервал*</a:t>
            </a:r>
            <a:r>
              <a:rPr lang="en-US" dirty="0" smtClean="0">
                <a:latin typeface="Bahnschrift SemiLight" panose="020B0502040204020203" pitchFamily="34" charset="0"/>
              </a:rPr>
              <a:t>)</a:t>
            </a:r>
            <a:r>
              <a:rPr lang="ru-RU" dirty="0" smtClean="0">
                <a:latin typeface="Bahnschrift SemiLight" panose="020B0502040204020203" pitchFamily="34" charset="0"/>
              </a:rPr>
              <a:t>:</a:t>
            </a:r>
          </a:p>
          <a:p>
            <a:r>
              <a:rPr lang="ru-RU" dirty="0" smtClean="0">
                <a:latin typeface="Bahnschrift SemiLight" panose="020B0502040204020203" pitchFamily="34" charset="0"/>
              </a:rPr>
              <a:t>	</a:t>
            </a:r>
            <a:r>
              <a:rPr lang="ru-RU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*тело цикла*</a:t>
            </a:r>
            <a:endParaRPr lang="ru-RU" dirty="0">
              <a:solidFill>
                <a:srgbClr val="FF0000"/>
              </a:solidFill>
              <a:latin typeface="Bahnschrift SemiLight" panose="020B0502040204020203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54" y="5031865"/>
            <a:ext cx="3514725" cy="159067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834" y="4770816"/>
            <a:ext cx="3438525" cy="89535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833" y="5663228"/>
            <a:ext cx="4496043" cy="1154844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7301" y="1490572"/>
            <a:ext cx="642414" cy="342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60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/>
      <p:bldP spid="11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9896" y="276113"/>
            <a:ext cx="9692640" cy="943087"/>
          </a:xfrm>
        </p:spPr>
        <p:txBody>
          <a:bodyPr>
            <a:normAutofit/>
          </a:bodyPr>
          <a:lstStyle/>
          <a:p>
            <a:r>
              <a:rPr lang="ru-RU" dirty="0" smtClean="0"/>
              <a:t>Программа психотерапевт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239895" y="1559858"/>
            <a:ext cx="6860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Задача: </a:t>
            </a:r>
          </a:p>
          <a:p>
            <a:r>
              <a:rPr lang="ru-RU" dirty="0" smtClean="0"/>
              <a:t>Считывать строки, пока пользователь не введёт «Спасибо!», а потом вывести общее количество введённых строк. 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239894" y="3056947"/>
            <a:ext cx="501342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Bahnschrift SemiLight" panose="020B0502040204020203" pitchFamily="34" charset="0"/>
              </a:rPr>
              <a:t>Пример: 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Ввод:</a:t>
            </a:r>
            <a:endParaRPr lang="ru-RU" sz="2400" dirty="0">
              <a:latin typeface="Bahnschrift SemiLight" panose="020B0502040204020203" pitchFamily="34" charset="0"/>
            </a:endParaRPr>
          </a:p>
          <a:p>
            <a:r>
              <a:rPr lang="ru-RU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Здравствуйте.</a:t>
            </a:r>
          </a:p>
          <a:p>
            <a:r>
              <a:rPr lang="ru-RU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Мне всё надоело</a:t>
            </a:r>
          </a:p>
          <a:p>
            <a:r>
              <a:rPr lang="ru-RU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В школе учителя вредные, </a:t>
            </a:r>
            <a:r>
              <a:rPr lang="ru-RU" dirty="0" err="1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домашки</a:t>
            </a:r>
            <a:r>
              <a:rPr lang="ru-RU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 много…</a:t>
            </a:r>
          </a:p>
          <a:p>
            <a:r>
              <a:rPr lang="ru-RU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Уф. Выговорился. Полегчало.</a:t>
            </a:r>
          </a:p>
          <a:p>
            <a:r>
              <a:rPr lang="ru-RU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Спасибо!</a:t>
            </a:r>
          </a:p>
          <a:p>
            <a:r>
              <a:rPr lang="ru-RU" sz="2400" dirty="0" smtClean="0">
                <a:latin typeface="Bahnschrift SemiLight" panose="020B0502040204020203" pitchFamily="34" charset="0"/>
              </a:rPr>
              <a:t>Вывод:</a:t>
            </a:r>
          </a:p>
          <a:p>
            <a:r>
              <a:rPr lang="ru-RU" sz="2400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5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540" y="3056947"/>
            <a:ext cx="5803554" cy="259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38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4221" y="307571"/>
            <a:ext cx="9692640" cy="848876"/>
          </a:xfrm>
        </p:spPr>
        <p:txBody>
          <a:bodyPr/>
          <a:lstStyle/>
          <a:p>
            <a:r>
              <a:rPr lang="ru-RU" dirty="0" smtClean="0"/>
              <a:t>Функции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314221" y="1595718"/>
            <a:ext cx="958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8069" y="1477108"/>
            <a:ext cx="6119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Если в программе есть одинаковые кусочки, которые повторяются, то их можно преобразовать в функцию.</a:t>
            </a:r>
          </a:p>
          <a:p>
            <a:r>
              <a:rPr lang="ru-RU" dirty="0" smtClean="0"/>
              <a:t>Например: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365" y="2511913"/>
            <a:ext cx="4680927" cy="3266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Штриховая стрелка вправо 6"/>
          <p:cNvSpPr/>
          <p:nvPr/>
        </p:nvSpPr>
        <p:spPr>
          <a:xfrm>
            <a:off x="5213838" y="3622431"/>
            <a:ext cx="2066193" cy="98473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06176" y="3683977"/>
            <a:ext cx="3446954" cy="1025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0944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275754" y="294042"/>
            <a:ext cx="9692640" cy="7727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4400" spc="-50" dirty="0" smtClean="0">
                <a:latin typeface="+mj-lt"/>
                <a:ea typeface="+mj-ea"/>
                <a:cs typeface="+mj-cs"/>
              </a:rPr>
              <a:t>Функции. С чем их едят?</a:t>
            </a:r>
            <a:endParaRPr kumimoji="0" lang="ru-RU" sz="4400" b="0" i="0" u="none" strike="noStrike" kern="1200" cap="none" spc="-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9277" y="1318846"/>
            <a:ext cx="97067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Ключевое слово для создания – </a:t>
            </a:r>
            <a:r>
              <a:rPr lang="en-US" dirty="0" smtClean="0">
                <a:solidFill>
                  <a:srgbClr val="FF0000"/>
                </a:solidFill>
                <a:latin typeface="Bahnschrift SemiLight" pitchFamily="34" charset="0"/>
              </a:rPr>
              <a:t>def</a:t>
            </a:r>
            <a:r>
              <a:rPr lang="en-US" dirty="0" smtClean="0"/>
              <a:t>.</a:t>
            </a:r>
            <a:endParaRPr lang="ru-RU" dirty="0" smtClean="0"/>
          </a:p>
          <a:p>
            <a:pPr>
              <a:buFont typeface="Arial" pitchFamily="34" charset="0"/>
              <a:buChar char="•"/>
            </a:pPr>
            <a:endParaRPr lang="ru-RU" dirty="0" smtClean="0"/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Названия функций – </a:t>
            </a:r>
            <a:r>
              <a:rPr lang="ru-RU" dirty="0" err="1" smtClean="0">
                <a:solidFill>
                  <a:srgbClr val="FF0000"/>
                </a:solidFill>
                <a:latin typeface="Bahnschrift SemiLight" pitchFamily="34" charset="0"/>
              </a:rPr>
              <a:t>вот_такие_вот</a:t>
            </a:r>
            <a:r>
              <a:rPr lang="ru-RU" dirty="0" smtClean="0"/>
              <a:t>. Такой стиль называется «змеиный»</a:t>
            </a:r>
          </a:p>
          <a:p>
            <a:pPr>
              <a:buFont typeface="Arial" pitchFamily="34" charset="0"/>
              <a:buChar char="•"/>
            </a:pPr>
            <a:endParaRPr lang="ru-RU" dirty="0" smtClean="0"/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Переменные в функциях – локальны. То есть могут использоваться только внутри функций. </a:t>
            </a:r>
          </a:p>
          <a:p>
            <a:pPr>
              <a:buFont typeface="Arial" pitchFamily="34" charset="0"/>
              <a:buChar char="•"/>
            </a:pPr>
            <a:endParaRPr lang="ru-RU" dirty="0" smtClean="0"/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Ключевое слово для возвращения результата работы функции </a:t>
            </a:r>
            <a:r>
              <a:rPr lang="en-US" dirty="0" smtClean="0">
                <a:solidFill>
                  <a:srgbClr val="FF0000"/>
                </a:solidFill>
                <a:latin typeface="Bahnschrift SemiLight" pitchFamily="34" charset="0"/>
              </a:rPr>
              <a:t>return</a:t>
            </a:r>
            <a:endParaRPr lang="ru-RU" dirty="0" smtClean="0">
              <a:solidFill>
                <a:srgbClr val="FF0000"/>
              </a:solidFill>
              <a:latin typeface="Bahnschrift SemiLight" pitchFamily="34" charset="0"/>
            </a:endParaRPr>
          </a:p>
        </p:txBody>
      </p:sp>
      <p:graphicFrame>
        <p:nvGraphicFramePr>
          <p:cNvPr id="8" name="Схема 7"/>
          <p:cNvGraphicFramePr/>
          <p:nvPr>
            <p:extLst>
              <p:ext uri="{D42A27DB-BD31-4B8C-83A1-F6EECF244321}">
                <p14:modId xmlns:p14="http://schemas.microsoft.com/office/powerpoint/2010/main" val="2940543974"/>
              </p:ext>
            </p:extLst>
          </p:nvPr>
        </p:nvGraphicFramePr>
        <p:xfrm>
          <a:off x="369277" y="2082475"/>
          <a:ext cx="970670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275754" y="294042"/>
            <a:ext cx="9692640" cy="7727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0" i="0" u="none" strike="noStrike" kern="1200" cap="none" spc="-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Классы</a:t>
            </a:r>
            <a:endParaRPr kumimoji="0" lang="ru-RU" sz="4400" b="0" i="0" u="none" strike="noStrike" kern="1200" cap="none" spc="-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4108" y="1380392"/>
            <a:ext cx="82559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Класс – это набор параметров и функций.</a:t>
            </a:r>
          </a:p>
          <a:p>
            <a:endParaRPr lang="ru-RU" dirty="0" smtClean="0"/>
          </a:p>
          <a:p>
            <a:r>
              <a:rPr lang="ru-RU" dirty="0" smtClean="0"/>
              <a:t>Стул – это объект. </a:t>
            </a:r>
          </a:p>
          <a:p>
            <a:r>
              <a:rPr lang="ru-RU" dirty="0" smtClean="0"/>
              <a:t>У объекта стул может быть три/четыре ножки. Он может иметь/не иметь спинку. На нём можно сидеть, можно качаться. </a:t>
            </a:r>
          </a:p>
          <a:p>
            <a:r>
              <a:rPr lang="ru-RU" dirty="0" smtClean="0"/>
              <a:t>Возьмём конкретный два примера: табуретка и </a:t>
            </a:r>
            <a:r>
              <a:rPr lang="ru-RU" dirty="0" err="1" smtClean="0"/>
              <a:t>геймерское</a:t>
            </a:r>
            <a:r>
              <a:rPr lang="ru-RU" dirty="0" smtClean="0"/>
              <a:t> кресло.</a:t>
            </a:r>
          </a:p>
          <a:p>
            <a:endParaRPr lang="ru-RU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5343" y="3299273"/>
            <a:ext cx="3129695" cy="319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77834" y="3328655"/>
            <a:ext cx="2055812" cy="3174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6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7719" y="290946"/>
            <a:ext cx="9692640" cy="1325562"/>
          </a:xfrm>
        </p:spPr>
        <p:txBody>
          <a:bodyPr/>
          <a:lstStyle/>
          <a:p>
            <a:r>
              <a:rPr lang="ru-RU" dirty="0" smtClean="0"/>
              <a:t>Домашнее задание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67553" y="1999129"/>
            <a:ext cx="54953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Написать свой собственный </a:t>
            </a:r>
            <a:r>
              <a:rPr lang="ru-RU" dirty="0" err="1" smtClean="0"/>
              <a:t>квест</a:t>
            </a:r>
            <a:r>
              <a:rPr lang="ru-RU" dirty="0" smtClean="0"/>
              <a:t>  с помощью цикла </a:t>
            </a:r>
            <a:r>
              <a:rPr lang="en-US" dirty="0" smtClean="0"/>
              <a:t>while</a:t>
            </a:r>
            <a:endParaRPr lang="ru-RU" dirty="0" smtClean="0"/>
          </a:p>
          <a:p>
            <a:endParaRPr lang="ru-RU" dirty="0" smtClean="0"/>
          </a:p>
          <a:p>
            <a:r>
              <a:rPr lang="ru-RU" dirty="0" smtClean="0"/>
              <a:t>Дописать калькулятор</a:t>
            </a:r>
          </a:p>
          <a:p>
            <a:endParaRPr lang="ru-RU" dirty="0"/>
          </a:p>
          <a:p>
            <a:r>
              <a:rPr lang="ru-RU" dirty="0" smtClean="0"/>
              <a:t>Поиграть в игру «Сапёр»</a:t>
            </a:r>
          </a:p>
          <a:p>
            <a:endParaRPr lang="ru-RU" dirty="0" smtClean="0"/>
          </a:p>
          <a:p>
            <a:endParaRPr lang="ru-RU" dirty="0" smtClean="0"/>
          </a:p>
          <a:p>
            <a:r>
              <a:rPr lang="ru-RU" dirty="0" smtClean="0"/>
              <a:t>И вместе со своими друзьями поиграть в морской бой.</a:t>
            </a:r>
          </a:p>
        </p:txBody>
      </p:sp>
    </p:spTree>
    <p:extLst>
      <p:ext uri="{BB962C8B-B14F-4D97-AF65-F5344CB8AC3E}">
        <p14:creationId xmlns:p14="http://schemas.microsoft.com/office/powerpoint/2010/main" val="18884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Содержимое 4" descr="PPLf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031" y="1393095"/>
            <a:ext cx="4905121" cy="4110856"/>
          </a:xfrm>
        </p:spPr>
      </p:pic>
      <p:sp>
        <p:nvSpPr>
          <p:cNvPr id="4" name="Заголовок 1"/>
          <p:cNvSpPr txBox="1">
            <a:spLocks/>
          </p:cNvSpPr>
          <p:nvPr/>
        </p:nvSpPr>
        <p:spPr>
          <a:xfrm>
            <a:off x="256031" y="191194"/>
            <a:ext cx="10641953" cy="7813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4400" spc="-50" dirty="0" smtClean="0">
                <a:latin typeface="+mj-lt"/>
                <a:ea typeface="+mj-ea"/>
                <a:cs typeface="+mj-cs"/>
              </a:rPr>
              <a:t>Зачем мы здесь собрались?</a:t>
            </a:r>
            <a:endParaRPr kumimoji="0" lang="ru-RU" sz="4400" b="0" i="0" u="none" strike="noStrike" kern="1200" cap="none" spc="-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Рисунок 5" descr="space-invaders-40years-history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355" y="1393095"/>
            <a:ext cx="5160505" cy="41108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6030" y="5855208"/>
            <a:ext cx="4905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Игра «Жизнь»</a:t>
            </a:r>
            <a:endParaRPr lang="ru-RU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713354" y="5855208"/>
            <a:ext cx="5160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Игра «</a:t>
            </a:r>
            <a:r>
              <a:rPr lang="en-US" sz="2400" b="1" dirty="0" smtClean="0"/>
              <a:t>Space Invaders</a:t>
            </a:r>
            <a:r>
              <a:rPr lang="ru-RU" sz="2400" b="1" dirty="0" smtClean="0"/>
              <a:t>»</a:t>
            </a:r>
            <a:endParaRPr lang="ru-RU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0" y="209550"/>
            <a:ext cx="10668762" cy="857250"/>
          </a:xfrm>
        </p:spPr>
        <p:txBody>
          <a:bodyPr/>
          <a:lstStyle/>
          <a:p>
            <a:r>
              <a:rPr lang="en-US" dirty="0" smtClean="0"/>
              <a:t>Python –</a:t>
            </a:r>
            <a:r>
              <a:rPr lang="ru-RU" dirty="0" smtClean="0"/>
              <a:t> что такое и с чем едят</a:t>
            </a:r>
            <a:endParaRPr lang="ru-RU" dirty="0"/>
          </a:p>
        </p:txBody>
      </p:sp>
      <p:pic>
        <p:nvPicPr>
          <p:cNvPr id="5" name="Объект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49" y="457200"/>
            <a:ext cx="2708135" cy="2696851"/>
          </a:xfrm>
        </p:spPr>
      </p:pic>
      <p:sp>
        <p:nvSpPr>
          <p:cNvPr id="8" name="Объект 2"/>
          <p:cNvSpPr>
            <a:spLocks noGrp="1"/>
          </p:cNvSpPr>
          <p:nvPr>
            <p:ph idx="1"/>
          </p:nvPr>
        </p:nvSpPr>
        <p:spPr>
          <a:xfrm>
            <a:off x="188686" y="1314450"/>
            <a:ext cx="8440964" cy="752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 smtClean="0"/>
              <a:t>Высокоуровневый интерпретируемый объектно-ориентированный язык программирования.</a:t>
            </a:r>
          </a:p>
          <a:p>
            <a:pPr marL="0" indent="0">
              <a:buNone/>
            </a:pPr>
            <a:endParaRPr lang="ru-RU" sz="2000" dirty="0"/>
          </a:p>
          <a:p>
            <a:endParaRPr lang="ru-RU" sz="20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02" y="2494026"/>
            <a:ext cx="5995797" cy="396140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637" y="2441142"/>
            <a:ext cx="4452884" cy="4067175"/>
          </a:xfrm>
          <a:prstGeom prst="rect">
            <a:avLst/>
          </a:prstGeom>
        </p:spPr>
      </p:pic>
      <p:sp>
        <p:nvSpPr>
          <p:cNvPr id="11" name="Объект 2"/>
          <p:cNvSpPr txBox="1">
            <a:spLocks/>
          </p:cNvSpPr>
          <p:nvPr/>
        </p:nvSpPr>
        <p:spPr>
          <a:xfrm>
            <a:off x="7019925" y="3401702"/>
            <a:ext cx="3848861" cy="3106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ru-RU" sz="2000" dirty="0" smtClean="0"/>
          </a:p>
          <a:p>
            <a:pPr marL="0" indent="0">
              <a:buNone/>
            </a:pPr>
            <a:r>
              <a:rPr lang="ru-RU" sz="2000" dirty="0" smtClean="0"/>
              <a:t>Правильно:</a:t>
            </a:r>
          </a:p>
          <a:p>
            <a:pPr marL="0" indent="0">
              <a:buNone/>
            </a:pPr>
            <a:r>
              <a:rPr lang="ru-RU" sz="2000" dirty="0" err="1" smtClean="0">
                <a:solidFill>
                  <a:srgbClr val="FF0000"/>
                </a:solidFill>
              </a:rPr>
              <a:t>Пайтон</a:t>
            </a:r>
            <a:endParaRPr lang="ru-RU" sz="20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ru-RU" sz="2000" dirty="0" smtClean="0"/>
              <a:t>Неправильно:</a:t>
            </a:r>
          </a:p>
          <a:p>
            <a:pPr marL="0" indent="0">
              <a:buNone/>
            </a:pPr>
            <a:r>
              <a:rPr lang="ru-RU" sz="2000" dirty="0" smtClean="0">
                <a:solidFill>
                  <a:srgbClr val="FF0000"/>
                </a:solidFill>
              </a:rPr>
              <a:t>Питон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96" y="2411804"/>
            <a:ext cx="6690566" cy="412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90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1" y="581892"/>
            <a:ext cx="4235776" cy="2382625"/>
          </a:xfrm>
          <a:prstGeom prst="rect">
            <a:avLst/>
          </a:prstGeom>
        </p:spPr>
      </p:pic>
      <p:pic>
        <p:nvPicPr>
          <p:cNvPr id="3074" name="Picture 2" descr="https://connery.dk/image/box/215178/3920/50000.jpg?oversize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5" y="2233062"/>
            <a:ext cx="3742812" cy="264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6031" y="191194"/>
            <a:ext cx="10641953" cy="781396"/>
          </a:xfrm>
        </p:spPr>
        <p:txBody>
          <a:bodyPr>
            <a:normAutofit/>
          </a:bodyPr>
          <a:lstStyle/>
          <a:p>
            <a:r>
              <a:rPr lang="ru-RU" dirty="0" smtClean="0"/>
              <a:t>Проекты написанные на </a:t>
            </a:r>
            <a:r>
              <a:rPr lang="en-US" dirty="0" smtClean="0"/>
              <a:t>Python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368" y="1246712"/>
            <a:ext cx="4224860" cy="122939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60" y="2452252"/>
            <a:ext cx="3948545" cy="221118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59" y="4441375"/>
            <a:ext cx="4407719" cy="218733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3" y="5106251"/>
            <a:ext cx="5526038" cy="1496571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17" y="1831383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2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Перейдём к практике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466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1272" y="270510"/>
            <a:ext cx="9692640" cy="1005840"/>
          </a:xfrm>
        </p:spPr>
        <p:txBody>
          <a:bodyPr/>
          <a:lstStyle/>
          <a:p>
            <a:r>
              <a:rPr lang="ru-RU" dirty="0" smtClean="0"/>
              <a:t>Для начала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63" y="1753900"/>
            <a:ext cx="5360037" cy="4198696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450" y="1894946"/>
            <a:ext cx="40576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70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675" y="108585"/>
            <a:ext cx="10535412" cy="758190"/>
          </a:xfrm>
        </p:spPr>
        <p:txBody>
          <a:bodyPr/>
          <a:lstStyle/>
          <a:p>
            <a:r>
              <a:rPr lang="ru-RU" dirty="0" smtClean="0"/>
              <a:t>Краткое описание функционала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54" y="866775"/>
            <a:ext cx="11060722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28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4592" y="194310"/>
            <a:ext cx="9692640" cy="872490"/>
          </a:xfrm>
        </p:spPr>
        <p:txBody>
          <a:bodyPr/>
          <a:lstStyle/>
          <a:p>
            <a:r>
              <a:rPr lang="ru-RU" dirty="0" smtClean="0"/>
              <a:t>Первая программа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650" y="90013"/>
            <a:ext cx="3152775" cy="6588948"/>
          </a:xfrm>
        </p:spPr>
      </p:pic>
      <p:sp>
        <p:nvSpPr>
          <p:cNvPr id="8" name="Объект 2"/>
          <p:cNvSpPr txBox="1">
            <a:spLocks/>
          </p:cNvSpPr>
          <p:nvPr/>
        </p:nvSpPr>
        <p:spPr>
          <a:xfrm>
            <a:off x="164592" y="1274700"/>
            <a:ext cx="6831239" cy="144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ru-RU" sz="2000" dirty="0" smtClean="0"/>
          </a:p>
          <a:p>
            <a:pPr marL="0" indent="0">
              <a:buNone/>
            </a:pPr>
            <a:r>
              <a:rPr lang="en-US" sz="3200" dirty="0"/>
              <a:t>p</a:t>
            </a:r>
            <a:r>
              <a:rPr lang="en-US" sz="3200" dirty="0" smtClean="0"/>
              <a:t>rint( ) – </a:t>
            </a:r>
            <a:r>
              <a:rPr lang="ru-RU" sz="3200" dirty="0" smtClean="0"/>
              <a:t>функция вывода</a:t>
            </a:r>
          </a:p>
          <a:p>
            <a:pPr marL="0" indent="0">
              <a:buNone/>
            </a:pPr>
            <a:endParaRPr lang="ru-RU" sz="3200" dirty="0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188685" y="4222480"/>
            <a:ext cx="8069489" cy="2149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ru-RU" sz="2000" dirty="0" smtClean="0"/>
          </a:p>
          <a:p>
            <a:endParaRPr lang="ru-RU" sz="2000" dirty="0"/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188686" y="1314450"/>
            <a:ext cx="8440964" cy="3495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ru-RU" sz="2000" dirty="0" smtClean="0"/>
          </a:p>
          <a:p>
            <a:endParaRPr lang="ru-RU" sz="2000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84" y="4430380"/>
            <a:ext cx="6608273" cy="1954276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290322" y="2762250"/>
            <a:ext cx="112254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/>
              <a:t>Задача: </a:t>
            </a:r>
          </a:p>
          <a:p>
            <a:r>
              <a:rPr lang="ru-RU" sz="2800" dirty="0" smtClean="0"/>
              <a:t>Вывести фразу «</a:t>
            </a:r>
            <a:r>
              <a:rPr lang="en-US" sz="2800" dirty="0" smtClean="0"/>
              <a:t>Hello world!</a:t>
            </a:r>
            <a:r>
              <a:rPr lang="ru-RU" sz="2800" dirty="0" smtClean="0"/>
              <a:t>» на экран.</a:t>
            </a:r>
          </a:p>
        </p:txBody>
      </p:sp>
    </p:spTree>
    <p:extLst>
      <p:ext uri="{BB962C8B-B14F-4D97-AF65-F5344CB8AC3E}">
        <p14:creationId xmlns:p14="http://schemas.microsoft.com/office/powerpoint/2010/main" val="191100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TM03457515[[fn=Вид]]</Template>
  <TotalTime>1916</TotalTime>
  <Words>803</Words>
  <Application>Microsoft Office PowerPoint</Application>
  <PresentationFormat>Широкоэкранный</PresentationFormat>
  <Paragraphs>200</Paragraphs>
  <Slides>27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3" baseType="lpstr">
      <vt:lpstr>Arial</vt:lpstr>
      <vt:lpstr>Bahnschrift SemiLight</vt:lpstr>
      <vt:lpstr>Century Schoolbook</vt:lpstr>
      <vt:lpstr>Wingdings</vt:lpstr>
      <vt:lpstr>Wingdings 2</vt:lpstr>
      <vt:lpstr>View</vt:lpstr>
      <vt:lpstr>Основы Python</vt:lpstr>
      <vt:lpstr>Презентация PowerPoint</vt:lpstr>
      <vt:lpstr>Презентация PowerPoint</vt:lpstr>
      <vt:lpstr>Python – что такое и с чем едят</vt:lpstr>
      <vt:lpstr>Проекты написанные на Python</vt:lpstr>
      <vt:lpstr>Перейдём к практике</vt:lpstr>
      <vt:lpstr>Для начала</vt:lpstr>
      <vt:lpstr>Краткое описание функционала</vt:lpstr>
      <vt:lpstr>Первая программа</vt:lpstr>
      <vt:lpstr>Усложним задачу</vt:lpstr>
      <vt:lpstr>Типы данных в Python</vt:lpstr>
      <vt:lpstr>Как получить из строки…</vt:lpstr>
      <vt:lpstr>Калькулятор. Начало</vt:lpstr>
      <vt:lpstr>Калькулятор. Начало </vt:lpstr>
      <vt:lpstr>Калькулятор. Учимся говорить</vt:lpstr>
      <vt:lpstr>Калькулятор. Учимся говорить</vt:lpstr>
      <vt:lpstr>А что если…</vt:lpstr>
      <vt:lpstr>Сравнения</vt:lpstr>
      <vt:lpstr>Калькулятор 1.0</vt:lpstr>
      <vt:lpstr>Калькулятор. Финал</vt:lpstr>
      <vt:lpstr>Пароли. Начало</vt:lpstr>
      <vt:lpstr>Циклы</vt:lpstr>
      <vt:lpstr>Программа психотерапевт</vt:lpstr>
      <vt:lpstr>Функции</vt:lpstr>
      <vt:lpstr>Презентация PowerPoint</vt:lpstr>
      <vt:lpstr>Презентация PowerPoint</vt:lpstr>
      <vt:lpstr>Домашнее задание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Основы Python</dc:title>
  <dc:creator>user</dc:creator>
  <cp:lastModifiedBy>user</cp:lastModifiedBy>
  <cp:revision>64</cp:revision>
  <dcterms:created xsi:type="dcterms:W3CDTF">2021-04-06T11:56:34Z</dcterms:created>
  <dcterms:modified xsi:type="dcterms:W3CDTF">2022-10-11T04:18:37Z</dcterms:modified>
</cp:coreProperties>
</file>